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65" r:id="rId4"/>
    <p:sldId id="286" r:id="rId5"/>
    <p:sldId id="258" r:id="rId6"/>
    <p:sldId id="261" r:id="rId7"/>
    <p:sldId id="266" r:id="rId8"/>
    <p:sldId id="269" r:id="rId9"/>
    <p:sldId id="271" r:id="rId10"/>
    <p:sldId id="259" r:id="rId11"/>
    <p:sldId id="260" r:id="rId12"/>
    <p:sldId id="262" r:id="rId13"/>
    <p:sldId id="264" r:id="rId14"/>
    <p:sldId id="279" r:id="rId15"/>
    <p:sldId id="277" r:id="rId16"/>
    <p:sldId id="278" r:id="rId17"/>
    <p:sldId id="267" r:id="rId18"/>
    <p:sldId id="270" r:id="rId19"/>
    <p:sldId id="284" r:id="rId20"/>
    <p:sldId id="285" r:id="rId21"/>
    <p:sldId id="287" r:id="rId22"/>
    <p:sldId id="280" r:id="rId23"/>
    <p:sldId id="281" r:id="rId24"/>
    <p:sldId id="282" r:id="rId25"/>
    <p:sldId id="283" r:id="rId26"/>
    <p:sldId id="276" r:id="rId27"/>
    <p:sldId id="268" r:id="rId28"/>
    <p:sldId id="272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3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4639" autoAdjust="0"/>
  </p:normalViewPr>
  <p:slideViewPr>
    <p:cSldViewPr>
      <p:cViewPr>
        <p:scale>
          <a:sx n="66" d="100"/>
          <a:sy n="66" d="100"/>
        </p:scale>
        <p:origin x="-7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8D6B4-8222-421F-AF7F-909EBC6547FB}" type="datetimeFigureOut">
              <a:rPr lang="de-DE" smtClean="0"/>
              <a:t>23.11.2012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DDFD0-792F-44D4-AAD8-A063AAD0D36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DDFD0-792F-44D4-AAD8-A063AAD0D36A}" type="slidenum">
              <a:rPr lang="de-DE" smtClean="0"/>
              <a:t>19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AFF3-1A2B-4A28-9898-E125CF3D5566}" type="datetimeFigureOut">
              <a:rPr lang="de-DE" smtClean="0"/>
              <a:pPr/>
              <a:t>23.11.2012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FEB83-6FF1-44AD-9C3E-58434A77C8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Julia </a:t>
            </a:r>
            <a:r>
              <a:rPr lang="de-DE" dirty="0" err="1" smtClean="0"/>
              <a:t>Waberer</a:t>
            </a:r>
            <a:endParaRPr lang="de-DE" dirty="0"/>
          </a:p>
        </p:txBody>
      </p:sp>
      <p:pic>
        <p:nvPicPr>
          <p:cNvPr id="4" name="Grafik 3" descr="Meditation-lea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7560840" cy="314447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47002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de-DE" sz="4800" b="1" dirty="0" smtClean="0">
                <a:solidFill>
                  <a:srgbClr val="1D832E"/>
                </a:solidFill>
              </a:rPr>
              <a:t>Achtsamkeit und Sinnzentrierung</a:t>
            </a:r>
            <a:endParaRPr lang="de-DE" sz="4800" b="1" dirty="0">
              <a:solidFill>
                <a:srgbClr val="1D832E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6" y="5229200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Blockseminar „Lebenslänglich Lehrer“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23.11.2012</a:t>
            </a:r>
          </a:p>
          <a:p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Julia </a:t>
            </a:r>
            <a:r>
              <a:rPr lang="de-D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Waberer</a:t>
            </a: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Friederike </a:t>
            </a:r>
            <a:r>
              <a:rPr lang="de-D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Warbus</a:t>
            </a: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Juliana Graf, Marc </a:t>
            </a:r>
            <a:r>
              <a:rPr lang="de-D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Dewit</a:t>
            </a: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rgbClr val="0070C0"/>
                </a:solidFill>
              </a:rPr>
              <a:t>Warum meditieren?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>
              <a:buNone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Niedrigerer Blutdruck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Schnellere Erholung von Stress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Muskelentspannung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Verringerte Schmerzintensität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Tieferes, langsameres Atmen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611560" y="1340768"/>
            <a:ext cx="4104456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971600" y="16288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Physiologische Vorteile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rgbClr val="0070C0"/>
                </a:solidFill>
              </a:rPr>
              <a:t>Warum meditieren?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Verbesserung des Fokus und Stärkung der Konzentration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Verringerung von Spannung, Angst und Stress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Gesteigerte Klarheit bei der Wahrnehmung und größere Empfindsamkeit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Gesteigerte Kreativität und Selbstverwirklichun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</a:t>
            </a:r>
          </a:p>
          <a:p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467544" y="1484784"/>
            <a:ext cx="4320480" cy="10081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899592" y="170080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4">
                    <a:lumMod val="75000"/>
                  </a:schemeClr>
                </a:solidFill>
              </a:rPr>
              <a:t>Psychologische Vorteile</a:t>
            </a:r>
            <a:endParaRPr lang="de-DE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chemeClr val="accent4">
                    <a:lumMod val="75000"/>
                  </a:schemeClr>
                </a:solidFill>
              </a:rPr>
              <a:t>Weitere gute Gründe</a:t>
            </a:r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den gegenwärtigen Augenblick hinein erwachen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 Körper entspannen und den Geist beruhigen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Sich zentrierter, geerdetes und ausgeglichener fühlen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Die Wertschätzung, Dankbarkeit und Liebe steigern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 tieferes Sinngefühl entwickeln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 sich selbst Freundschaft schließen, tiefere Beziehungen zu anderen herstellen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Der wissenschaftliche Aspekt</a:t>
            </a:r>
            <a:endParaRPr lang="de-DE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Glück im Forschungslabor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„Mönche im Labor“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Mönche und Kontrollgruppe meditieren über verschiedene Themen (z.B. Mitgefühl)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-&gt; Messung der Hirnaktivität (EEG) bzw. des Blutflusses in verschiedenen Gehirnareale 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Enorme Unterschiede zwischen Mönchen und Neulingen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Drastischer Anstieg der Gehirnaktivität, bessere Koordination und Synchronisation der Wellen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=&gt; Meditation kann höchstwahrscheinlich dauerhafte Veränderungen der Gehirnfunktion herbeiführen =&gt; „Geistesschulung“ möglich!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Auswirkungen auf die Gesundheit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Bessere Emotionsregelung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Verringerte Selbstzentriertheit einhergehend mit verbesserten Fähigkeit zur Aufmerksamkeitssteuerung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Bessere Allokation von Aufmerksamkeitsressourcen</a:t>
            </a:r>
          </a:p>
          <a:p>
            <a:pPr>
              <a:buNone/>
            </a:pP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539552" y="5085184"/>
            <a:ext cx="792088" cy="43204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59632" y="5013176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Hilfe bei Depressionen, Angststörungen   und AHDS</a:t>
            </a:r>
            <a:endParaRPr lang="de-DE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Beispiel: Wirkung von kurzem Meditationstraining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sz="2600" dirty="0" smtClean="0"/>
          </a:p>
          <a:p>
            <a:r>
              <a:rPr lang="de-DE" sz="2600" dirty="0" smtClean="0"/>
              <a:t>Pro Gruppe 40 Studenten, 5 Tage à 20min </a:t>
            </a:r>
          </a:p>
          <a:p>
            <a:r>
              <a:rPr lang="de-DE" sz="2600" dirty="0" smtClean="0"/>
              <a:t>Dann: Stresstest: 3min Mathe-Aufgaben</a:t>
            </a:r>
          </a:p>
          <a:p>
            <a:r>
              <a:rPr lang="de-DE" sz="2600" dirty="0" smtClean="0"/>
              <a:t>Fazit: Verminderte </a:t>
            </a:r>
            <a:r>
              <a:rPr lang="de-DE" sz="2600" dirty="0" err="1"/>
              <a:t>K</a:t>
            </a:r>
            <a:r>
              <a:rPr lang="de-DE" sz="2600" dirty="0" err="1" smtClean="0"/>
              <a:t>ortisolausschüttung</a:t>
            </a:r>
            <a:r>
              <a:rPr lang="de-DE" sz="2600" dirty="0" smtClean="0"/>
              <a:t> in der Meditationsgruppe</a:t>
            </a:r>
            <a:endParaRPr lang="de-DE" sz="2600" dirty="0"/>
          </a:p>
        </p:txBody>
      </p:sp>
      <p:sp>
        <p:nvSpPr>
          <p:cNvPr id="4" name="Ellipse 3"/>
          <p:cNvSpPr/>
          <p:nvPr/>
        </p:nvSpPr>
        <p:spPr>
          <a:xfrm>
            <a:off x="539552" y="1484784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39552" y="2780928"/>
            <a:ext cx="2016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539552" y="170080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Meditationsgruppe</a:t>
            </a:r>
            <a:r>
              <a:rPr lang="de-DE" dirty="0" smtClean="0"/>
              <a:t> 20min Meditation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67544" y="29969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Kontrollgruppe </a:t>
            </a:r>
            <a:r>
              <a:rPr lang="de-DE" dirty="0" smtClean="0"/>
              <a:t>20min Entspannung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6211669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Tang et al, Short </a:t>
            </a:r>
            <a:r>
              <a:rPr lang="de-DE" dirty="0" err="1" smtClean="0"/>
              <a:t>term</a:t>
            </a:r>
            <a:r>
              <a:rPr lang="de-DE" dirty="0" smtClean="0"/>
              <a:t> </a:t>
            </a:r>
            <a:r>
              <a:rPr lang="de-DE" dirty="0" err="1" smtClean="0"/>
              <a:t>meditation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improves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self-regulation</a:t>
            </a:r>
            <a:r>
              <a:rPr lang="de-DE" dirty="0" smtClean="0"/>
              <a:t>. PNAS 2007; </a:t>
            </a:r>
            <a:r>
              <a:rPr lang="de-DE" dirty="0" err="1" smtClean="0"/>
              <a:t>vol</a:t>
            </a:r>
            <a:r>
              <a:rPr lang="de-DE" dirty="0" smtClean="0"/>
              <a:t> 104, n43</a:t>
            </a:r>
            <a:endParaRPr lang="de-DE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 b="49941"/>
          <a:stretch>
            <a:fillRect/>
          </a:stretch>
        </p:blipFill>
        <p:spPr bwMode="auto">
          <a:xfrm>
            <a:off x="4716016" y="1196752"/>
            <a:ext cx="4074292" cy="34563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Der Nutzen von Achtsamkeit ist wissenschaftlich belegt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/>
          <a:lstStyle/>
          <a:p>
            <a:pPr>
              <a:buNone/>
            </a:pP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0" y="1340768"/>
            <a:ext cx="1691680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Stressabbau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0" y="2492896"/>
            <a:ext cx="1763688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0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Konzentration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907704" y="1412776"/>
            <a:ext cx="3528392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1979712" y="155679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Achtsamkeit trägt nachweislich dazu bei, Stress abzubauen und Burnout zu vermeiden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6156176" y="1412776"/>
            <a:ext cx="273630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228184" y="162880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Weniger Stress, Krankheit, höhere Lebensqualität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1907704" y="2708920"/>
            <a:ext cx="352839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1979712" y="285293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Höhere Aufmerksamkeitsleistung durch Achtsamkeit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6156176" y="2708920"/>
            <a:ext cx="266429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228184" y="2636912"/>
            <a:ext cx="2915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Mehr Dinge können gleichzeitig verarbeitet werden</a:t>
            </a:r>
            <a:endParaRPr lang="de-DE" dirty="0"/>
          </a:p>
        </p:txBody>
      </p:sp>
      <p:sp>
        <p:nvSpPr>
          <p:cNvPr id="21" name="Pfeil nach rechts 20"/>
          <p:cNvSpPr/>
          <p:nvPr/>
        </p:nvSpPr>
        <p:spPr>
          <a:xfrm>
            <a:off x="0" y="3789040"/>
            <a:ext cx="1763688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0" y="407707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Perspektivenübernahme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1907704" y="3789040"/>
            <a:ext cx="3528392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2051720" y="386104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Achtsamkeit trägt dazu bei, Dinge aus mehreren Perspektiven zu sehen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6156176" y="3789040"/>
            <a:ext cx="273630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6228184" y="386104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Gesteigerte Problemlöse- und </a:t>
            </a:r>
            <a:r>
              <a:rPr lang="de-DE" dirty="0" err="1" smtClean="0"/>
              <a:t>Empathiefähigkeit</a:t>
            </a:r>
            <a:endParaRPr lang="de-DE" dirty="0"/>
          </a:p>
        </p:txBody>
      </p:sp>
      <p:sp>
        <p:nvSpPr>
          <p:cNvPr id="32" name="Pfeil nach rechts 31"/>
          <p:cNvSpPr/>
          <p:nvPr/>
        </p:nvSpPr>
        <p:spPr>
          <a:xfrm>
            <a:off x="0" y="5013176"/>
            <a:ext cx="1835696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1907704" y="5157192"/>
            <a:ext cx="3528392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1979712" y="5157192"/>
            <a:ext cx="345638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Achtsamkeit erzeugt „implizites </a:t>
            </a:r>
            <a:r>
              <a:rPr lang="de-DE" dirty="0" err="1" smtClean="0"/>
              <a:t>Veränaderungswissen</a:t>
            </a:r>
            <a:r>
              <a:rPr lang="de-DE" dirty="0" smtClean="0"/>
              <a:t>“: Blockaden werden abgebaut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0" y="5373216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Veränderungs-</a:t>
            </a:r>
            <a:r>
              <a:rPr lang="de-DE" dirty="0" err="1" smtClean="0"/>
              <a:t>bereitschaft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6156176" y="5157192"/>
            <a:ext cx="273630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6300192" y="522920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Aufgeschlossenheit gegenüber neuen Situationen</a:t>
            </a:r>
            <a:endParaRPr lang="de-DE" dirty="0"/>
          </a:p>
        </p:txBody>
      </p:sp>
      <p:sp>
        <p:nvSpPr>
          <p:cNvPr id="38" name="Richtungspfeil 37"/>
          <p:cNvSpPr/>
          <p:nvPr/>
        </p:nvSpPr>
        <p:spPr>
          <a:xfrm>
            <a:off x="5580112" y="1700808"/>
            <a:ext cx="504056" cy="72008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ichtungspfeil 38"/>
          <p:cNvSpPr/>
          <p:nvPr/>
        </p:nvSpPr>
        <p:spPr>
          <a:xfrm>
            <a:off x="5580112" y="2780928"/>
            <a:ext cx="504056" cy="72008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ichtungspfeil 39"/>
          <p:cNvSpPr/>
          <p:nvPr/>
        </p:nvSpPr>
        <p:spPr>
          <a:xfrm>
            <a:off x="5580112" y="3933056"/>
            <a:ext cx="504000" cy="7200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ichtungspfeil 40"/>
          <p:cNvSpPr/>
          <p:nvPr/>
        </p:nvSpPr>
        <p:spPr>
          <a:xfrm>
            <a:off x="5580112" y="5301208"/>
            <a:ext cx="504056" cy="72008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Fazit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„Dass Achtsamkeit wertvolle Effekte für Gesundheit, Wohlbefinden und Aufmerksamkeit hat, wurde in weit über hundert wissenschaftlichen Studien mittlerweile bestätigt“</a:t>
            </a:r>
          </a:p>
          <a:p>
            <a:pPr lvl="1">
              <a:buNone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(Sebastian Sauer, Diplompsychologe an der LMU)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907704" y="1556792"/>
            <a:ext cx="5256584" cy="17281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/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Film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1547664" y="4221088"/>
            <a:ext cx="6400800" cy="622920"/>
          </a:xfrm>
        </p:spPr>
        <p:txBody>
          <a:bodyPr>
            <a:normAutofit fontScale="92500"/>
          </a:bodyPr>
          <a:lstStyle/>
          <a:p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„Meditation verändert unser Gehirn“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meditation-in-innsbruck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251520" y="1628800"/>
            <a:ext cx="8640960" cy="43204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Themen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Meditation und Achtsamkeit –</a:t>
            </a:r>
          </a:p>
          <a:p>
            <a:pPr marL="514350" indent="-514350">
              <a:buNone/>
            </a:pPr>
            <a:r>
              <a:rPr lang="de-DE" dirty="0"/>
              <a:t>	</a:t>
            </a:r>
            <a:r>
              <a:rPr lang="de-DE" dirty="0" smtClean="0"/>
              <a:t> Definition und Wirkung</a:t>
            </a:r>
          </a:p>
          <a:p>
            <a:pPr marL="514350" indent="-514350"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2. Der </a:t>
            </a:r>
            <a:r>
              <a:rPr lang="de-DE" dirty="0"/>
              <a:t>w</a:t>
            </a:r>
            <a:r>
              <a:rPr lang="de-DE" dirty="0" smtClean="0"/>
              <a:t>issenschaftliche Aspekt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 smtClean="0"/>
              <a:t>3. Victor Frankl - Logotherapie als Weg zur Sinnorientiertheit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" name="Grafik 3" descr="meditation-z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56" y="764704"/>
            <a:ext cx="8000888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Film: „Herbstgold“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Dokumentarfilm von Jan </a:t>
            </a:r>
            <a:r>
              <a:rPr 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Tenhaven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2009</a:t>
            </a:r>
          </a:p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Alfred (100) aus Wien, Jiri (82) aus Tschechien, Ilse (85) aus Kiel, Herbert (93) aus Stockholm und </a:t>
            </a:r>
            <a:r>
              <a:rPr 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Gabre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aus Italien</a:t>
            </a:r>
          </a:p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Gemeinsamer Lebensmittelpunkt: der Sport</a:t>
            </a:r>
          </a:p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 erzählen aus ihrem Leben und erklären, was der Sport für sie bedeutet.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561151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Das </a:t>
            </a:r>
            <a:r>
              <a:rPr lang="de-DE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autotelische</a:t>
            </a:r>
            <a:r>
              <a:rPr lang="de-DE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Selbst</a:t>
            </a:r>
            <a:endParaRPr lang="de-DE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Das </a:t>
            </a:r>
            <a:r>
              <a:rPr lang="de-DE" dirty="0" err="1" smtClean="0">
                <a:solidFill>
                  <a:schemeClr val="accent4">
                    <a:lumMod val="50000"/>
                  </a:schemeClr>
                </a:solidFill>
              </a:rPr>
              <a:t>autotelische</a:t>
            </a:r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 Selbst</a:t>
            </a:r>
            <a:endParaRPr lang="de-DE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Wortschöpfung aus dem Griechischen: </a:t>
            </a:r>
            <a:r>
              <a:rPr lang="de-D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autos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„selbst“, </a:t>
            </a:r>
            <a:r>
              <a:rPr lang="de-D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telos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das „Ziel“</a:t>
            </a:r>
          </a:p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Ein </a:t>
            </a:r>
            <a:r>
              <a:rPr 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autotelisches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Selbst ist ein </a:t>
            </a:r>
            <a:r>
              <a:rPr lang="de-D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Selbst, das sich selbst Ziele setzt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lvl="0"/>
            <a:r>
              <a:rPr lang="de-D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Csikszentmihalyi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Menschen, die </a:t>
            </a:r>
            <a:r>
              <a:rPr lang="de-D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"glücklich" leben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Fähigkeit, auch </a:t>
            </a:r>
            <a:r>
              <a:rPr lang="de-D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widrige äußere Umstände in optimale innere Erfahrungen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zu verwandeln (von ihm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flow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genannt)</a:t>
            </a:r>
          </a:p>
          <a:p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Autotelische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Menschen: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sind auf der Suche nach neuen Herausforderungen </a:t>
            </a:r>
          </a:p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setzen sich selbstbestimmte Ziele </a:t>
            </a:r>
          </a:p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bemühen sich um die Entwicklung notwendiger Fähigkeiten</a:t>
            </a:r>
          </a:p>
          <a:p>
            <a:pPr lvl="0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lenken ihre Aufmerksamkeit auf die Folgen ihrer Handlungen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Autotelische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Menschen: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sind konzentriert und vertiefen sich in die Handlung </a:t>
            </a:r>
          </a:p>
          <a:p>
            <a:pPr lvl="0"/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richten der Aufmerksamkeit im Tun ganz auf das Tun und auf das Geschehen während des Tuns </a:t>
            </a:r>
          </a:p>
          <a:p>
            <a:pPr lvl="0"/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erfreuen sich intensiv an der unmittelbaren Erfahrung im Tun.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de-DE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Viktor Frankl</a:t>
            </a:r>
            <a:endParaRPr lang="de-DE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Logotherapie als Weg zur Sinnorientiertheit</a:t>
            </a:r>
            <a:endParaRPr lang="de-DE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Frankls</a:t>
            </a:r>
            <a:r>
              <a:rPr lang="en-US" b="1" dirty="0"/>
              <a:t> </a:t>
            </a:r>
            <a:r>
              <a:rPr lang="en-US" b="1" dirty="0" err="1"/>
              <a:t>Logotherapie</a:t>
            </a:r>
            <a:r>
              <a:rPr lang="en-US" b="1" dirty="0"/>
              <a:t>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Weg</a:t>
            </a:r>
            <a:r>
              <a:rPr lang="en-US" b="1" dirty="0"/>
              <a:t> </a:t>
            </a:r>
            <a:r>
              <a:rPr lang="en-US" b="1" dirty="0" err="1"/>
              <a:t>zur</a:t>
            </a:r>
            <a:r>
              <a:rPr lang="en-US" b="1" dirty="0"/>
              <a:t> </a:t>
            </a:r>
            <a:r>
              <a:rPr lang="en-US" b="1" dirty="0" err="1"/>
              <a:t>Sinnorientiertheit</a:t>
            </a:r>
            <a:r>
              <a:rPr lang="en-US" b="1" dirty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b="1" dirty="0" smtClean="0"/>
              <a:t>Viktor Frankl</a:t>
            </a:r>
            <a:r>
              <a:rPr lang="de-DE" dirty="0"/>
              <a:t> </a:t>
            </a:r>
          </a:p>
          <a:p>
            <a:pPr lvl="0"/>
            <a:r>
              <a:rPr lang="de-DE" dirty="0"/>
              <a:t> 1905 in Wien geboren und dort 1997 gestorben</a:t>
            </a:r>
          </a:p>
          <a:p>
            <a:pPr lvl="0"/>
            <a:r>
              <a:rPr lang="de-DE" dirty="0"/>
              <a:t> Begründer der Existenzanalyse und Logotherapie </a:t>
            </a:r>
          </a:p>
          <a:p>
            <a:pPr lvl="0"/>
            <a:r>
              <a:rPr lang="de-DE" dirty="0"/>
              <a:t> Arzt, Philosoph, Neurologe, Psychiater</a:t>
            </a:r>
          </a:p>
          <a:p>
            <a:pPr lvl="0"/>
            <a:r>
              <a:rPr lang="de-DE" dirty="0"/>
              <a:t> Überlebender von 4 Konzentrationslagern, verlor seine gesamte Familie </a:t>
            </a:r>
          </a:p>
          <a:p>
            <a:endParaRPr lang="de-DE" dirty="0"/>
          </a:p>
        </p:txBody>
      </p:sp>
      <p:pic>
        <p:nvPicPr>
          <p:cNvPr id="6" name="Inhaltsplatzhalter 5" descr="frankl_199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3175" r="7936" b="8621"/>
          <a:stretch>
            <a:fillRect/>
          </a:stretch>
        </p:blipFill>
        <p:spPr>
          <a:xfrm>
            <a:off x="4427984" y="1844824"/>
            <a:ext cx="4392488" cy="3816424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/>
              <a:t>Bekanntes Werk:</a:t>
            </a: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i="1" dirty="0"/>
              <a:t>„Und trotzdem Ja zum Leben sagen. </a:t>
            </a:r>
            <a:r>
              <a:rPr lang="de-DE" i="1" dirty="0" smtClean="0"/>
              <a:t>Ein </a:t>
            </a:r>
            <a:r>
              <a:rPr lang="de-DE" i="1" dirty="0"/>
              <a:t>Psychologe erlebt das Konzentrationslager“ </a:t>
            </a:r>
            <a:r>
              <a:rPr lang="de-DE" dirty="0"/>
              <a:t>(1946)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Existenzanalyse und Logotherapie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ist die dritte Wiener Schule der Psychotherapie neben Freud und Adler</a:t>
            </a:r>
          </a:p>
          <a:p>
            <a:pPr lvl="0"/>
            <a:r>
              <a:rPr lang="de-DE" dirty="0"/>
              <a:t>Logos (</a:t>
            </a:r>
            <a:r>
              <a:rPr lang="de-DE" dirty="0" err="1"/>
              <a:t>griech</a:t>
            </a:r>
            <a:r>
              <a:rPr lang="de-DE" dirty="0"/>
              <a:t>.) = Sinn =&gt; Heilung durch Sinnzentrierung</a:t>
            </a:r>
          </a:p>
          <a:p>
            <a:r>
              <a:rPr lang="de-DE" dirty="0" smtClean="0"/>
              <a:t>humanistischer </a:t>
            </a:r>
            <a:r>
              <a:rPr lang="de-DE" dirty="0"/>
              <a:t>Ansatz </a:t>
            </a:r>
          </a:p>
          <a:p>
            <a:pPr marL="0" indent="0"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Meditation und Achtsamkeit</a:t>
            </a:r>
            <a:endParaRPr lang="de-DE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Definition und Wirkung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de-DE" sz="3600" b="1" dirty="0"/>
              <a:t>Menschenbild, das Frankls Ansatz zugrunde liegt: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jeder Mensch ist wichtig, wertvoll, einmalig, verantwortungsfähig</a:t>
            </a:r>
          </a:p>
          <a:p>
            <a:pPr lvl="0"/>
            <a:r>
              <a:rPr lang="de-DE" dirty="0"/>
              <a:t>jeder Mensch trägt einen ursprünglichen Willen zum Sinn in sich selbst</a:t>
            </a:r>
          </a:p>
          <a:p>
            <a:pPr lvl="0"/>
            <a:r>
              <a:rPr lang="de-DE" dirty="0"/>
              <a:t>Ringen um den Sinn, zeigt sich häufig in einer </a:t>
            </a:r>
            <a:r>
              <a:rPr lang="de-DE" dirty="0" smtClean="0"/>
              <a:t>Krise, z.B. Depression und ist etwas typisch menschliches </a:t>
            </a:r>
          </a:p>
          <a:p>
            <a:pPr lvl="0"/>
            <a:r>
              <a:rPr lang="de-DE" dirty="0" smtClean="0"/>
              <a:t>der </a:t>
            </a:r>
            <a:r>
              <a:rPr lang="de-DE" dirty="0"/>
              <a:t>Mensch ist frei durch seinen Geist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/>
              <a:t>Der Mensch wird vom Leben immer wieder neu nach seinem Sinn befragt. 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 smtClean="0"/>
              <a:t> 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Der Mensch soll antworten und nicht nach Warum fragen.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Pfeil nach unten 3"/>
          <p:cNvSpPr/>
          <p:nvPr/>
        </p:nvSpPr>
        <p:spPr>
          <a:xfrm>
            <a:off x="3707904" y="2420888"/>
            <a:ext cx="1512168" cy="2520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pic>
        <p:nvPicPr>
          <p:cNvPr id="4" name="Inhaltsplatzhalter 3" descr="71EFTCZQXRL._SL500_AA300_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700808"/>
            <a:ext cx="2857500" cy="2857500"/>
          </a:xfrm>
        </p:spPr>
      </p:pic>
      <p:pic>
        <p:nvPicPr>
          <p:cNvPr id="5" name="Grafik 4" descr="41gSQvxz52L._BO2,204,203,200_PIsitb-sticker-arrow-click,TopRight,35,-76_AA300_SH20_OU03_.jpg"/>
          <p:cNvPicPr>
            <a:picLocks noChangeAspect="1"/>
          </p:cNvPicPr>
          <p:nvPr/>
        </p:nvPicPr>
        <p:blipFill>
          <a:blip r:embed="rId3" cstate="print"/>
          <a:srcRect t="15120" r="26442"/>
          <a:stretch>
            <a:fillRect/>
          </a:stretch>
        </p:blipFill>
        <p:spPr>
          <a:xfrm>
            <a:off x="5868144" y="1700808"/>
            <a:ext cx="2496118" cy="2880320"/>
          </a:xfrm>
          <a:prstGeom prst="rect">
            <a:avLst/>
          </a:prstGeom>
        </p:spPr>
      </p:pic>
      <p:pic>
        <p:nvPicPr>
          <p:cNvPr id="6" name="Grafik 5" descr="41qj+iGXjHL._SL500_AA300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1700808"/>
            <a:ext cx="2857500" cy="28575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95536" y="479715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Jon </a:t>
            </a:r>
            <a:r>
              <a:rPr lang="de-DE" sz="2000" dirty="0" err="1" smtClean="0"/>
              <a:t>Kabat</a:t>
            </a:r>
            <a:r>
              <a:rPr lang="de-DE" sz="2000" dirty="0" smtClean="0"/>
              <a:t>-Zinn 2010 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3203848" y="479715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Stephan </a:t>
            </a:r>
            <a:r>
              <a:rPr lang="de-DE" sz="2000" dirty="0" err="1" smtClean="0"/>
              <a:t>Bodian</a:t>
            </a:r>
            <a:r>
              <a:rPr lang="de-DE" sz="2000" dirty="0" smtClean="0"/>
              <a:t> 2000</a:t>
            </a:r>
            <a:endParaRPr lang="de-DE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6156176" y="479715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Matthieu </a:t>
            </a:r>
            <a:r>
              <a:rPr lang="de-DE" sz="2000" dirty="0" err="1" smtClean="0"/>
              <a:t>Ricard</a:t>
            </a:r>
            <a:r>
              <a:rPr lang="de-DE" sz="2000" dirty="0" smtClean="0"/>
              <a:t> 2009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rgbClr val="0070C0"/>
                </a:solidFill>
              </a:rPr>
              <a:t>1. Was ist Meditation?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Meditation ist einfach eine Übung, bei der Sie Ihre Aufmerksamkeit auf ein bestimmtes – im Allgemeinen einfaches-Objekt richten, beispielsweise auf ein Wort oder einen Ausdruck oder auf das Kommen und Gehen Ihres Atems. </a:t>
            </a:r>
          </a:p>
          <a:p>
            <a:pPr>
              <a:buNone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(S.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Bodian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2000: 24)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rgbClr val="00B050"/>
                </a:solidFill>
              </a:rPr>
              <a:t>Das Geheimnis der Meditation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„Das Geheimnis der Meditation liegt darin, Achtsamkeit zu entwickeln, zu fokussieren und zu lenken.“ </a:t>
            </a:r>
          </a:p>
          <a:p>
            <a:pPr>
              <a:buNone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Bodian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2000: 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Was ist Achtsamkeit?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de-DE" dirty="0"/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Sich der Wahrnehmung es jeweiligen Moments bewusst sein (Präsenz)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Lernen, die Wahrnehmung nicht sofort zu beurteilen (Akzeptanz)</a:t>
            </a:r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Übung von Gelassenheit und Geduld</a:t>
            </a:r>
          </a:p>
          <a:p>
            <a:pPr>
              <a:buNone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=&gt; Haltung, als würde man alles zum ersten Mal sehen (</a:t>
            </a:r>
            <a:r>
              <a:rPr lang="de-DE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beginners</a:t>
            </a:r>
            <a:r>
              <a:rPr lang="de-DE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mind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rgbClr val="00B050"/>
                </a:solidFill>
              </a:rPr>
              <a:t>Achtsamkeit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Das </a:t>
            </a:r>
            <a:r>
              <a:rPr lang="de-DE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Jetzt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dieser Augenblick </a:t>
            </a:r>
            <a:r>
              <a:rPr lang="de-DE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Ihr Leben, diese Minute, dieser Tag, nicht der morgige.</a:t>
            </a:r>
          </a:p>
          <a:p>
            <a:pPr>
              <a:buNone/>
            </a:pP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de-DE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Kabat</a:t>
            </a: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-Zinn 2010, 125)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4" name="Grafik 3" descr="Mädchen riecht an duftender Blum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842493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>
                <a:solidFill>
                  <a:srgbClr val="00B050"/>
                </a:solidFill>
              </a:rPr>
              <a:t>Achtsamkeit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Achtsamkeit als Übung ist die Praxis einer bewussten (intentionalen), aufmerksamen, wachen und liebevoll akzeptierenden Grundhaltung gegenüber allen Bewusstseinsinhalten in jedem Moment.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900</Words>
  <Application>Microsoft Office PowerPoint</Application>
  <PresentationFormat>Bildschirmpräsentation (4:3)</PresentationFormat>
  <Paragraphs>159</Paragraphs>
  <Slides>31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Larissa-Design</vt:lpstr>
      <vt:lpstr>Achtsamkeit und Sinnzentrierung</vt:lpstr>
      <vt:lpstr>Themen</vt:lpstr>
      <vt:lpstr>1. Meditation und Achtsamkeit</vt:lpstr>
      <vt:lpstr>Literatur</vt:lpstr>
      <vt:lpstr>1. Was ist Meditation?</vt:lpstr>
      <vt:lpstr>Das Geheimnis der Meditation</vt:lpstr>
      <vt:lpstr>Was ist Achtsamkeit?</vt:lpstr>
      <vt:lpstr>Achtsamkeit</vt:lpstr>
      <vt:lpstr>Achtsamkeit</vt:lpstr>
      <vt:lpstr>Warum meditieren?</vt:lpstr>
      <vt:lpstr>Warum meditieren?</vt:lpstr>
      <vt:lpstr>Weitere gute Gründe</vt:lpstr>
      <vt:lpstr>2. Der wissenschaftliche Aspekt</vt:lpstr>
      <vt:lpstr>„Mönche im Labor“</vt:lpstr>
      <vt:lpstr>Auswirkungen auf die Gesundheit</vt:lpstr>
      <vt:lpstr>Beispiel: Wirkung von kurzem Meditationstraining</vt:lpstr>
      <vt:lpstr>Der Nutzen von Achtsamkeit ist wissenschaftlich belegt</vt:lpstr>
      <vt:lpstr>Fazit</vt:lpstr>
      <vt:lpstr>Film</vt:lpstr>
      <vt:lpstr>Folie 20</vt:lpstr>
      <vt:lpstr>Film: „Herbstgold“</vt:lpstr>
      <vt:lpstr>3. Das autotelische Selbst</vt:lpstr>
      <vt:lpstr>Das autotelische Selbst</vt:lpstr>
      <vt:lpstr>Autotelische Menschen:</vt:lpstr>
      <vt:lpstr>Autotelische Menschen:</vt:lpstr>
      <vt:lpstr>4. Viktor Frankl</vt:lpstr>
      <vt:lpstr>Frankls Logotherapie als Weg zur Sinnorientiertheit </vt:lpstr>
      <vt:lpstr>Folie 28</vt:lpstr>
      <vt:lpstr>Existenzanalyse und Logotherapie </vt:lpstr>
      <vt:lpstr>Menschenbild, das Frankls Ansatz zugrunde liegt: </vt:lpstr>
      <vt:lpstr>Folie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Achtsamkeit und Sinnzentrierung</dc:title>
  <dc:creator>Fidi</dc:creator>
  <cp:lastModifiedBy>Juergen.Bader</cp:lastModifiedBy>
  <cp:revision>51</cp:revision>
  <dcterms:created xsi:type="dcterms:W3CDTF">2012-11-20T15:02:52Z</dcterms:created>
  <dcterms:modified xsi:type="dcterms:W3CDTF">2012-11-23T17:56:56Z</dcterms:modified>
</cp:coreProperties>
</file>